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637" r:id="rId2"/>
    <p:sldId id="574" r:id="rId3"/>
    <p:sldId id="641" r:id="rId4"/>
    <p:sldId id="655" r:id="rId5"/>
    <p:sldId id="657" r:id="rId6"/>
    <p:sldId id="658" r:id="rId7"/>
    <p:sldId id="659" r:id="rId8"/>
    <p:sldId id="656" r:id="rId9"/>
    <p:sldId id="660" r:id="rId10"/>
    <p:sldId id="661" r:id="rId11"/>
    <p:sldId id="662" r:id="rId12"/>
    <p:sldId id="663" r:id="rId13"/>
    <p:sldId id="664" r:id="rId14"/>
    <p:sldId id="665" r:id="rId15"/>
    <p:sldId id="667" r:id="rId16"/>
    <p:sldId id="669" r:id="rId17"/>
    <p:sldId id="653" r:id="rId18"/>
  </p:sldIdLst>
  <p:sldSz cx="9144000" cy="5143500" type="screen16x9"/>
  <p:notesSz cx="6858000" cy="9144000"/>
  <p:custDataLst>
    <p:tags r:id="rId2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7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79">
          <p15:clr>
            <a:srgbClr val="A4A3A4"/>
          </p15:clr>
        </p15:guide>
        <p15:guide id="2" pos="207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3300"/>
    <a:srgbClr val="0070C0"/>
    <a:srgbClr val="FF5050"/>
    <a:srgbClr val="EBC226"/>
    <a:srgbClr val="FF00FF"/>
    <a:srgbClr val="00CC66"/>
    <a:srgbClr val="052E65"/>
    <a:srgbClr val="FFFFFF"/>
    <a:srgbClr val="123E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84642" autoAdjust="0"/>
  </p:normalViewPr>
  <p:slideViewPr>
    <p:cSldViewPr>
      <p:cViewPr varScale="1">
        <p:scale>
          <a:sx n="213" d="100"/>
          <a:sy n="213" d="100"/>
        </p:scale>
        <p:origin x="186" y="186"/>
      </p:cViewPr>
      <p:guideLst>
        <p:guide orient="horz" pos="1620"/>
        <p:guide pos="276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46" y="-90"/>
      </p:cViewPr>
      <p:guideLst>
        <p:guide orient="horz" pos="2879"/>
        <p:guide pos="207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C27240-8171-453C-9847-81D8D96B8859}" type="datetimeFigureOut">
              <a:rPr lang="zh-CN" altLang="en-US" smtClean="0"/>
              <a:t>2023/4/17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E92AC-101C-4E49-BEF8-A9DFA8ED7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gif>
</file>

<file path=ppt/media/image19.png>
</file>

<file path=ppt/media/image2.jpeg>
</file>

<file path=ppt/media/image20.png>
</file>

<file path=ppt/media/image22.png>
</file>

<file path=ppt/media/image24.png>
</file>

<file path=ppt/media/image25.png>
</file>

<file path=ppt/media/image27.png>
</file>

<file path=ppt/media/image28.tmp>
</file>

<file path=ppt/media/image29.tmp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tmp>
</file>

<file path=ppt/media/image42.PNG>
</file>

<file path=ppt/media/image5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1CDC63-28B3-48E4-B5F9-425905FE0345}" type="datetimeFigureOut">
              <a:rPr lang="en-US" smtClean="0"/>
              <a:t>4/17/2023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533" y="685800"/>
            <a:ext cx="6094934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8D5B5-D457-495A-9AAB-8287494C0400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_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3000" y="694554"/>
            <a:ext cx="6858000" cy="17910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 altLang="zh-CN" dirty="0"/>
              <a:t>Click to Edit </a:t>
            </a:r>
            <a:br>
              <a:rPr lang="en-US" altLang="zh-CN" dirty="0"/>
            </a:br>
            <a:r>
              <a:rPr lang="en-US" altLang="zh-CN" dirty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613267"/>
            <a:ext cx="6858000" cy="1101026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9435" indent="0" algn="ctr">
              <a:buNone/>
              <a:defRPr sz="1600"/>
            </a:lvl5pPr>
            <a:lvl6pPr marL="2286635" indent="0" algn="ctr">
              <a:buNone/>
              <a:defRPr sz="1600"/>
            </a:lvl6pPr>
            <a:lvl7pPr marL="2743835" indent="0" algn="ctr">
              <a:buNone/>
              <a:defRPr sz="1600"/>
            </a:lvl7pPr>
            <a:lvl8pPr marL="3201035" indent="0" algn="ctr">
              <a:buNone/>
              <a:defRPr sz="1600"/>
            </a:lvl8pPr>
            <a:lvl9pPr marL="3658235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1" y="5052943"/>
            <a:ext cx="9144000" cy="91456"/>
          </a:xfrm>
          <a:prstGeom prst="rect">
            <a:avLst/>
          </a:prstGeom>
          <a:gradFill>
            <a:gsLst>
              <a:gs pos="0">
                <a:srgbClr val="FFC000"/>
              </a:gs>
              <a:gs pos="44000">
                <a:schemeClr val="bg1"/>
              </a:gs>
              <a:gs pos="82000">
                <a:schemeClr val="tx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7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3601" y="4285762"/>
            <a:ext cx="3142281" cy="725268"/>
          </a:xfrm>
          <a:prstGeom prst="rect">
            <a:avLst/>
          </a:prstGeom>
        </p:spPr>
      </p:pic>
      <p:pic>
        <p:nvPicPr>
          <p:cNvPr id="8" name="图片 28"/>
          <p:cNvPicPr/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9"/>
          <a:stretch>
            <a:fillRect/>
          </a:stretch>
        </p:blipFill>
        <p:spPr>
          <a:xfrm>
            <a:off x="-228600" y="2953267"/>
            <a:ext cx="9753600" cy="1553640"/>
          </a:xfrm>
          <a:prstGeom prst="rect">
            <a:avLst/>
          </a:prstGeom>
          <a:effectLst>
            <a:softEdge rad="533400"/>
          </a:effectLst>
        </p:spPr>
      </p:pic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-you-1">
    <p:bg>
      <p:bgPr>
        <a:blipFill dpi="0" rotWithShape="1">
          <a:blip r:embed="rId2"/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2038707"/>
            <a:ext cx="9144000" cy="746653"/>
          </a:xfrm>
          <a:solidFill>
            <a:schemeClr val="bg1"/>
          </a:solidFill>
        </p:spPr>
        <p:txBody>
          <a:bodyPr anchor="b"/>
          <a:lstStyle>
            <a:lvl1pPr algn="ctr">
              <a:defRPr sz="4800" baseline="0">
                <a:solidFill>
                  <a:srgbClr val="000044"/>
                </a:solidFill>
              </a:defRPr>
            </a:lvl1pPr>
          </a:lstStyle>
          <a:p>
            <a:r>
              <a:rPr lang="en-US" altLang="zh-CN" dirty="0"/>
              <a:t>Click to Edd Exit Message</a:t>
            </a:r>
            <a:endParaRPr lang="en-US" dirty="0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-you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3000" y="841919"/>
            <a:ext cx="6858000" cy="1791013"/>
          </a:xfrm>
        </p:spPr>
        <p:txBody>
          <a:bodyPr anchor="b"/>
          <a:lstStyle>
            <a:lvl1pPr algn="ctr">
              <a:defRPr sz="4800" baseline="0"/>
            </a:lvl1pPr>
          </a:lstStyle>
          <a:p>
            <a:r>
              <a:rPr lang="en-US" altLang="zh-CN" dirty="0"/>
              <a:t>Click to Add Greeting Message</a:t>
            </a:r>
            <a:endParaRPr lang="en-US" dirty="0"/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_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74975"/>
            <a:ext cx="8820150" cy="89674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71450" y="1047934"/>
            <a:ext cx="4400551" cy="3652882"/>
          </a:xfrm>
        </p:spPr>
        <p:txBody>
          <a:bodyPr/>
          <a:lstStyle>
            <a:lvl1pPr>
              <a:defRPr/>
            </a:lvl1pPr>
            <a:lvl2pPr marL="685800" indent="-228600">
              <a:buSzPct val="80000"/>
              <a:buFont typeface="Wingdings" panose="05000000000000000000" pitchFamily="2" charset="2"/>
              <a:buChar char="§"/>
              <a:defRPr/>
            </a:lvl2pPr>
            <a:lvl3pPr marL="1143000" indent="-228600">
              <a:buSzPct val="60000"/>
              <a:buFont typeface="Wingdings" panose="05000000000000000000" pitchFamily="2" charset="2"/>
              <a:buChar char="Ø"/>
              <a:defRPr/>
            </a:lvl3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24400" y="1039004"/>
            <a:ext cx="4267200" cy="36618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200" y="4747008"/>
            <a:ext cx="1039416" cy="273892"/>
          </a:xfrm>
        </p:spPr>
        <p:txBody>
          <a:bodyPr/>
          <a:lstStyle/>
          <a:p>
            <a:fld id="{82C0BF97-D72B-4E46-9F09-6298376E95D6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52144" y="4747008"/>
            <a:ext cx="5629656" cy="273892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8235" y="4747008"/>
            <a:ext cx="426967" cy="273892"/>
          </a:xfrm>
        </p:spPr>
        <p:txBody>
          <a:bodyPr/>
          <a:lstStyle/>
          <a:p>
            <a:pPr algn="r"/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_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74975"/>
            <a:ext cx="8820150" cy="914606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449" y="1124147"/>
            <a:ext cx="4343400" cy="3509386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52C4D-5D7C-4C8C-82BD-DB0DC86DF22E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2" y="96030"/>
            <a:ext cx="8784432" cy="53501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71452" y="713358"/>
            <a:ext cx="4326731" cy="4870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9435" indent="0">
              <a:buNone/>
              <a:defRPr sz="1600" b="1"/>
            </a:lvl5pPr>
            <a:lvl6pPr marL="2286635" indent="0">
              <a:buNone/>
              <a:defRPr sz="1600" b="1"/>
            </a:lvl6pPr>
            <a:lvl7pPr marL="2743835" indent="0">
              <a:buNone/>
              <a:defRPr sz="1600" b="1"/>
            </a:lvl7pPr>
            <a:lvl8pPr marL="3201035" indent="0">
              <a:buNone/>
              <a:defRPr sz="1600" b="1"/>
            </a:lvl8pPr>
            <a:lvl9pPr marL="3658235" indent="0">
              <a:buNone/>
              <a:defRPr sz="1600" b="1"/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71452" y="1261095"/>
            <a:ext cx="4326731" cy="338196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3" y="713358"/>
            <a:ext cx="4326731" cy="4870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9435" indent="0">
              <a:buNone/>
              <a:defRPr sz="1600" b="1"/>
            </a:lvl5pPr>
            <a:lvl6pPr marL="2286635" indent="0">
              <a:buNone/>
              <a:defRPr sz="1600" b="1"/>
            </a:lvl6pPr>
            <a:lvl7pPr marL="2743835" indent="0">
              <a:buNone/>
              <a:defRPr sz="1600" b="1"/>
            </a:lvl7pPr>
            <a:lvl8pPr marL="3201035" indent="0">
              <a:buNone/>
              <a:defRPr sz="1600" b="1"/>
            </a:lvl8pPr>
            <a:lvl9pPr marL="3658235" indent="0">
              <a:buNone/>
              <a:defRPr sz="1600" b="1"/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3" y="1261095"/>
            <a:ext cx="4326731" cy="338196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482E7-37C1-4BF8-B16D-72BC1B37178B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202" y="4707160"/>
            <a:ext cx="1000507" cy="273892"/>
          </a:xfrm>
        </p:spPr>
        <p:txBody>
          <a:bodyPr/>
          <a:lstStyle/>
          <a:p>
            <a:fld id="{84BBF92A-ACCB-46DA-A8C2-F96DFC314925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3000" y="841919"/>
            <a:ext cx="6858000" cy="17910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 altLang="zh-CN" dirty="0"/>
              <a:t>Click to Edit </a:t>
            </a:r>
            <a:br>
              <a:rPr lang="en-US" altLang="zh-CN" dirty="0"/>
            </a:br>
            <a:r>
              <a:rPr lang="en-US" altLang="zh-CN" dirty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9435" indent="0" algn="ctr">
              <a:buNone/>
              <a:defRPr sz="1600"/>
            </a:lvl5pPr>
            <a:lvl6pPr marL="2286635" indent="0" algn="ctr">
              <a:buNone/>
              <a:defRPr sz="1600"/>
            </a:lvl6pPr>
            <a:lvl7pPr marL="2743835" indent="0" algn="ctr">
              <a:buNone/>
              <a:defRPr sz="1600"/>
            </a:lvl7pPr>
            <a:lvl8pPr marL="3201035" indent="0" algn="ctr">
              <a:buNone/>
              <a:defRPr sz="1600"/>
            </a:lvl8pPr>
            <a:lvl9pPr marL="3658235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1" y="5052943"/>
            <a:ext cx="9144000" cy="91456"/>
          </a:xfrm>
          <a:prstGeom prst="rect">
            <a:avLst/>
          </a:prstGeom>
          <a:gradFill>
            <a:gsLst>
              <a:gs pos="0">
                <a:srgbClr val="FFC000"/>
              </a:gs>
              <a:gs pos="44000">
                <a:schemeClr val="bg1"/>
              </a:gs>
              <a:gs pos="82000">
                <a:schemeClr val="tx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7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3601" y="4285762"/>
            <a:ext cx="3142281" cy="72526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_pic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73C15-52B9-4D00-AA68-D19C8B9B415B}" type="datetime1">
              <a:rPr lang="en-US" altLang="zh-CN" sz="700" smtClean="0"/>
              <a:t>4/17/2023</a:t>
            </a:fld>
            <a:endParaRPr lang="en-US" sz="7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9B74-5DB2-4B03-B1D2-7F6A3C51C318}" type="slidenum">
              <a:rPr lang="en-US" smtClean="0"/>
              <a:t>‹#›</a:t>
            </a:fld>
            <a:endParaRPr lang="en-US" sz="70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6228184" cy="4629961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2483768" y="74975"/>
            <a:ext cx="6552728" cy="66279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2483768" y="814971"/>
            <a:ext cx="6552728" cy="3818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_List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74976"/>
            <a:ext cx="8820151" cy="838392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CD92E-523B-4153-929A-A7A12715111A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171450" y="1047934"/>
            <a:ext cx="8820151" cy="3585600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>
              <a:spcBef>
                <a:spcPts val="600"/>
              </a:spcBef>
              <a:defRPr/>
            </a:lvl3pPr>
            <a:lvl4pPr>
              <a:spcBef>
                <a:spcPts val="600"/>
              </a:spcBef>
              <a:defRPr/>
            </a:lvl4pPr>
            <a:lvl5pPr>
              <a:spcBef>
                <a:spcPts val="600"/>
              </a:spcBef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alf_list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74975"/>
            <a:ext cx="8820150" cy="896746"/>
          </a:xfrm>
        </p:spPr>
        <p:txBody>
          <a:bodyPr/>
          <a:lstStyle>
            <a:lvl1pPr>
              <a:defRPr b="1">
                <a:solidFill>
                  <a:srgbClr val="052E65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71450" y="1047933"/>
            <a:ext cx="4217671" cy="3585599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>
              <a:spcBef>
                <a:spcPts val="600"/>
              </a:spcBef>
              <a:defRPr/>
            </a:lvl3pPr>
            <a:lvl4pPr>
              <a:spcBef>
                <a:spcPts val="600"/>
              </a:spcBef>
              <a:defRPr/>
            </a:lvl4pPr>
            <a:lvl5pPr>
              <a:spcBef>
                <a:spcPts val="600"/>
              </a:spcBef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089D-2B37-41EB-BA28-B39B8E51B8A1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74975"/>
            <a:ext cx="8820150" cy="89674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FDE-F224-4FB2-B83F-BE3C2AC24B2A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555623"/>
            <a:ext cx="7886700" cy="1511763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1AFEE-767A-411B-AAA9-04D42AED5AC4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23888" y="2140077"/>
            <a:ext cx="4308152" cy="2448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915726"/>
            <a:ext cx="7886700" cy="2159949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3075675"/>
            <a:ext cx="7886700" cy="1369059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94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6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8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10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82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BD9FF-3D99-4A3E-8D22-B1DD525DE55B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i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B3716-99EA-4E6F-81E2-FD0F47E9148A}" type="datetime1">
              <a:rPr lang="en-US" altLang="zh-CN" sz="700" smtClean="0"/>
              <a:t>4/17/2023</a:t>
            </a:fld>
            <a:endParaRPr lang="en-US" sz="7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9B74-5DB2-4B03-B1D2-7F6A3C51C318}" type="slidenum">
              <a:rPr lang="en-US" smtClean="0"/>
              <a:t>‹#›</a:t>
            </a:fld>
            <a:endParaRPr lang="en-US" sz="700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143999" cy="4553745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04800" y="3326967"/>
            <a:ext cx="8534400" cy="11958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 altLang="zh-CN" dirty="0"/>
              <a:t>Click to Edit Exit Message</a:t>
            </a:r>
            <a:endParaRPr lang="en-US" dirty="0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1" y="47634"/>
            <a:ext cx="8991600" cy="6937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1" y="814971"/>
            <a:ext cx="9009681" cy="3818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707160"/>
            <a:ext cx="905256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52E65"/>
                </a:solidFill>
              </a:defRPr>
            </a:lvl1pPr>
          </a:lstStyle>
          <a:p>
            <a:fld id="{AC908DD2-168B-42A0-973C-0598845B3B53}" type="datetime1">
              <a:rPr lang="en-US" altLang="zh-CN" sz="1000" smtClean="0"/>
              <a:t>4/17/2023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52144" y="4707160"/>
            <a:ext cx="5629656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52E65"/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88235" y="4707160"/>
            <a:ext cx="426967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52E65"/>
                </a:solidFill>
              </a:defRPr>
            </a:lvl1pPr>
          </a:lstStyle>
          <a:p>
            <a:fld id="{D4C49B74-5DB2-4B03-B1D2-7F6A3C51C318}" type="slidenum">
              <a:rPr lang="en-US" smtClean="0"/>
              <a:t>‹#›</a:t>
            </a:fld>
            <a:endParaRPr lang="en-US" sz="1000" dirty="0"/>
          </a:p>
        </p:txBody>
      </p:sp>
      <p:pic>
        <p:nvPicPr>
          <p:cNvPr id="12" name="图片 8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7421637" y="4658116"/>
            <a:ext cx="1604112" cy="370244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-1" y="5052943"/>
            <a:ext cx="9144000" cy="91456"/>
          </a:xfrm>
          <a:prstGeom prst="rect">
            <a:avLst/>
          </a:prstGeom>
          <a:gradFill>
            <a:gsLst>
              <a:gs pos="0">
                <a:srgbClr val="FFC000"/>
              </a:gs>
              <a:gs pos="44000">
                <a:schemeClr val="bg1"/>
              </a:gs>
              <a:gs pos="82000">
                <a:schemeClr val="tx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rgbClr val="052E6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rgbClr val="052E65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2000" kern="1200">
          <a:solidFill>
            <a:srgbClr val="052E65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SzPct val="60000"/>
        <a:buFont typeface="Courier New" panose="02070309020205020404" pitchFamily="49" charset="0"/>
        <a:buChar char="o"/>
        <a:defRPr sz="1800" kern="1200">
          <a:solidFill>
            <a:srgbClr val="052E65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rgbClr val="052E65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8035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rgbClr val="000044"/>
          </a:solidFill>
          <a:latin typeface="+mn-lt"/>
          <a:ea typeface="+mn-ea"/>
          <a:cs typeface="+mn-cs"/>
        </a:defRPr>
      </a:lvl5pPr>
      <a:lvl6pPr marL="25152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4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8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43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63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83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3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23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png"/><Relationship Id="rId4" Type="http://schemas.openxmlformats.org/officeDocument/2006/relationships/image" Target="../media/image26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tmp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tm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179705" y="3436435"/>
            <a:ext cx="8534400" cy="652145"/>
          </a:xfrm>
        </p:spPr>
        <p:txBody>
          <a:bodyPr/>
          <a:lstStyle/>
          <a:p>
            <a:pPr marL="0" indent="0">
              <a:buFont typeface="Wingdings" panose="05000000000000000000" charset="0"/>
            </a:pP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  <a:cs typeface="Candara" panose="020E0502030303020204" charset="0"/>
              </a:rPr>
              <a:t>卷积神经网络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662045" y="4088765"/>
            <a:ext cx="1570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052E65"/>
                </a:solidFill>
              </a:rPr>
              <a:t>王蒙轩</a:t>
            </a:r>
            <a:endParaRPr lang="en-US" altLang="zh-CN" b="1" dirty="0">
              <a:solidFill>
                <a:srgbClr val="052E65"/>
              </a:solidFill>
            </a:endParaRPr>
          </a:p>
          <a:p>
            <a:pPr algn="ctr"/>
            <a:r>
              <a:rPr lang="en-US" altLang="zh-CN" b="1" dirty="0">
                <a:solidFill>
                  <a:srgbClr val="052E65"/>
                </a:solidFill>
              </a:rPr>
              <a:t>2023.4.16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10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D8EC41-3CD5-44A4-AFBF-A0A356CD9A7B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08EDC5EE-13E2-41A6-A85F-AAFD6FA75BB1}"/>
              </a:ext>
            </a:extLst>
          </p:cNvPr>
          <p:cNvSpPr txBox="1"/>
          <p:nvPr/>
        </p:nvSpPr>
        <p:spPr>
          <a:xfrm>
            <a:off x="107504" y="51470"/>
            <a:ext cx="267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池化层</a:t>
            </a:r>
            <a:r>
              <a:rPr lang="en-US" altLang="zh-CN" dirty="0"/>
              <a:t>/</a:t>
            </a:r>
            <a:r>
              <a:rPr lang="zh-CN" altLang="en-US" dirty="0"/>
              <a:t>汇聚层</a:t>
            </a:r>
            <a:r>
              <a:rPr lang="en-US" altLang="zh-CN" dirty="0"/>
              <a:t>/</a:t>
            </a:r>
            <a:r>
              <a:rPr lang="zh-CN" altLang="en-US" dirty="0"/>
              <a:t>子采样层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9B8227-7A8E-408A-A3F7-1C4E81EFFCD4}"/>
              </a:ext>
            </a:extLst>
          </p:cNvPr>
          <p:cNvSpPr txBox="1"/>
          <p:nvPr/>
        </p:nvSpPr>
        <p:spPr>
          <a:xfrm>
            <a:off x="179512" y="627534"/>
            <a:ext cx="48245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400" b="0" i="0" u="none" strike="noStrike" baseline="0" dirty="0">
                <a:solidFill>
                  <a:srgbClr val="C00000"/>
                </a:solidFill>
                <a:latin typeface="SourceHanSerifCN-Light-Identity-H"/>
              </a:rPr>
              <a:t>作用：进行特征选择</a:t>
            </a:r>
            <a:r>
              <a:rPr lang="zh-CN" altLang="en-US" sz="1400" b="0" i="0" u="none" strike="noStrike" baseline="0" dirty="0">
                <a:solidFill>
                  <a:srgbClr val="C00000"/>
                </a:solidFill>
                <a:latin typeface="FZSSJW--GB1-0"/>
              </a:rPr>
              <a:t>，</a:t>
            </a:r>
            <a:r>
              <a:rPr lang="zh-CN" altLang="en-US" sz="1400" b="0" i="0" u="none" strike="noStrike" baseline="0" dirty="0">
                <a:solidFill>
                  <a:srgbClr val="C00000"/>
                </a:solidFill>
                <a:latin typeface="SourceHanSerifCN-Light-Identity-H"/>
              </a:rPr>
              <a:t>降低特征数量</a:t>
            </a:r>
            <a:r>
              <a:rPr lang="zh-CN" altLang="en-US" sz="1400" b="0" i="0" u="none" strike="noStrike" baseline="0" dirty="0">
                <a:solidFill>
                  <a:srgbClr val="C00000"/>
                </a:solidFill>
                <a:latin typeface="FZSSJW--GB1-0"/>
              </a:rPr>
              <a:t>，</a:t>
            </a:r>
            <a:r>
              <a:rPr lang="zh-CN" altLang="en-US" sz="1400" b="0" i="0" u="none" strike="noStrike" baseline="0" dirty="0">
                <a:solidFill>
                  <a:srgbClr val="C00000"/>
                </a:solidFill>
                <a:latin typeface="SourceHanSerifCN-Light-Identity-H"/>
              </a:rPr>
              <a:t>从而减少参数数量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80C834C-5A8B-47A3-B204-6F47BED15B19}"/>
              </a:ext>
            </a:extLst>
          </p:cNvPr>
          <p:cNvSpPr txBox="1"/>
          <p:nvPr/>
        </p:nvSpPr>
        <p:spPr>
          <a:xfrm>
            <a:off x="251520" y="107297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最大池化：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B942674-392F-43DB-B40F-AB3FE5BC2BB9}"/>
              </a:ext>
            </a:extLst>
          </p:cNvPr>
          <p:cNvSpPr txBox="1"/>
          <p:nvPr/>
        </p:nvSpPr>
        <p:spPr>
          <a:xfrm>
            <a:off x="265058" y="283659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平均池化：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FB5617C-A267-4E20-8811-F8CE2A5BD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589360"/>
            <a:ext cx="1503024" cy="57456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1800210-B7DB-491C-AE8F-B34855F44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63" y="3420342"/>
            <a:ext cx="1998217" cy="54272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3B45426-1A7E-4F3B-AFEE-DF6ADA534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0437" y="1214531"/>
            <a:ext cx="3191871" cy="140569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9B21AEF-A973-4470-A68A-4B59023DBF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7904" y="2934924"/>
            <a:ext cx="4211960" cy="157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89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11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D8EC41-3CD5-44A4-AFBF-A0A356CD9A7B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6F28C0B8-4EFA-4306-95CA-66006DAA78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283718"/>
            <a:ext cx="7620213" cy="184655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A60A483-64B2-4824-8B8B-83FAD0B03D77}"/>
              </a:ext>
            </a:extLst>
          </p:cNvPr>
          <p:cNvSpPr txBox="1"/>
          <p:nvPr/>
        </p:nvSpPr>
        <p:spPr>
          <a:xfrm>
            <a:off x="179512" y="801025"/>
            <a:ext cx="59046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卷积网络是由</a:t>
            </a:r>
            <a:r>
              <a:rPr lang="zh-CN" altLang="en-US" sz="1600" dirty="0">
                <a:solidFill>
                  <a:srgbClr val="FF3300"/>
                </a:solidFill>
              </a:rPr>
              <a:t>卷积层</a:t>
            </a:r>
            <a:r>
              <a:rPr lang="zh-CN" altLang="en-US" sz="1600" dirty="0"/>
              <a:t>、</a:t>
            </a:r>
            <a:r>
              <a:rPr lang="zh-CN" altLang="en-US" sz="1600" dirty="0">
                <a:solidFill>
                  <a:srgbClr val="FF3300"/>
                </a:solidFill>
              </a:rPr>
              <a:t>汇聚层</a:t>
            </a:r>
            <a:r>
              <a:rPr lang="zh-CN" altLang="en-US" sz="1600" dirty="0"/>
              <a:t>、</a:t>
            </a:r>
            <a:r>
              <a:rPr lang="zh-CN" altLang="en-US" sz="1600" dirty="0">
                <a:solidFill>
                  <a:srgbClr val="FF3300"/>
                </a:solidFill>
              </a:rPr>
              <a:t>全连接层</a:t>
            </a:r>
            <a:r>
              <a:rPr lang="zh-CN" altLang="en-US" sz="1600" dirty="0"/>
              <a:t>交叉堆叠而成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59E8417-3DA5-4E09-9B72-0108FB5A118B}"/>
              </a:ext>
            </a:extLst>
          </p:cNvPr>
          <p:cNvSpPr txBox="1"/>
          <p:nvPr/>
        </p:nvSpPr>
        <p:spPr>
          <a:xfrm>
            <a:off x="251520" y="1850846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典型结构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1BF5A72-4129-423F-8DC7-055B2AA93844}"/>
              </a:ext>
            </a:extLst>
          </p:cNvPr>
          <p:cNvSpPr txBox="1"/>
          <p:nvPr/>
        </p:nvSpPr>
        <p:spPr>
          <a:xfrm>
            <a:off x="107504" y="10310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卷积网络结构</a:t>
            </a:r>
          </a:p>
        </p:txBody>
      </p:sp>
    </p:spTree>
    <p:extLst>
      <p:ext uri="{BB962C8B-B14F-4D97-AF65-F5344CB8AC3E}">
        <p14:creationId xmlns:p14="http://schemas.microsoft.com/office/powerpoint/2010/main" val="3715017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12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D8EC41-3CD5-44A4-AFBF-A0A356CD9A7B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4E7A54FD-E673-45FE-B13E-554B02C51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23" y="699542"/>
            <a:ext cx="9118577" cy="970508"/>
          </a:xfrm>
        </p:spPr>
        <p:txBody>
          <a:bodyPr>
            <a:normAutofit fontScale="92500"/>
          </a:bodyPr>
          <a:lstStyle/>
          <a:p>
            <a:r>
              <a:rPr lang="en-US" altLang="zh-CN" sz="1600" dirty="0">
                <a:solidFill>
                  <a:schemeClr val="tx1"/>
                </a:solidFill>
              </a:rPr>
              <a:t>LeNet-5 </a:t>
            </a:r>
            <a:r>
              <a:rPr lang="zh-CN" altLang="en-US" sz="1600" dirty="0">
                <a:solidFill>
                  <a:schemeClr val="tx1"/>
                </a:solidFill>
              </a:rPr>
              <a:t>是一个非常成功的神经网络模型。</a:t>
            </a:r>
          </a:p>
          <a:p>
            <a:pPr lvl="1"/>
            <a:r>
              <a:rPr lang="zh-CN" altLang="en-US" sz="1600" dirty="0">
                <a:solidFill>
                  <a:schemeClr val="tx1"/>
                </a:solidFill>
              </a:rPr>
              <a:t>基于 </a:t>
            </a:r>
            <a:r>
              <a:rPr lang="en-US" altLang="zh-CN" sz="1600" dirty="0">
                <a:solidFill>
                  <a:schemeClr val="tx1"/>
                </a:solidFill>
              </a:rPr>
              <a:t>LeNet-5 </a:t>
            </a:r>
            <a:r>
              <a:rPr lang="zh-CN" altLang="en-US" sz="1600" dirty="0">
                <a:solidFill>
                  <a:schemeClr val="tx1"/>
                </a:solidFill>
              </a:rPr>
              <a:t>的手写数字识别系统在 </a:t>
            </a:r>
            <a:r>
              <a:rPr lang="en-US" altLang="zh-CN" sz="1600" dirty="0">
                <a:solidFill>
                  <a:schemeClr val="tx1"/>
                </a:solidFill>
              </a:rPr>
              <a:t>90 </a:t>
            </a:r>
            <a:r>
              <a:rPr lang="zh-CN" altLang="en-US" sz="1600" dirty="0">
                <a:solidFill>
                  <a:schemeClr val="tx1"/>
                </a:solidFill>
              </a:rPr>
              <a:t>年代被美国很多银行使用，用来识别支票上面的手写数字。</a:t>
            </a:r>
            <a:endParaRPr lang="en-US" altLang="zh-CN" sz="1600" dirty="0">
              <a:solidFill>
                <a:schemeClr val="tx1"/>
              </a:solidFill>
            </a:endParaRPr>
          </a:p>
          <a:p>
            <a:pPr lvl="1"/>
            <a:r>
              <a:rPr lang="en-US" altLang="zh-CN" sz="1600" dirty="0">
                <a:solidFill>
                  <a:schemeClr val="tx1"/>
                </a:solidFill>
              </a:rPr>
              <a:t>LeNet-5 </a:t>
            </a:r>
            <a:r>
              <a:rPr lang="zh-CN" altLang="en-US" sz="1600" dirty="0">
                <a:solidFill>
                  <a:schemeClr val="tx1"/>
                </a:solidFill>
              </a:rPr>
              <a:t>共有 </a:t>
            </a:r>
            <a:r>
              <a:rPr lang="en-US" altLang="zh-CN" sz="1600" dirty="0">
                <a:solidFill>
                  <a:schemeClr val="tx1"/>
                </a:solidFill>
              </a:rPr>
              <a:t>7 </a:t>
            </a:r>
            <a:r>
              <a:rPr lang="zh-CN" altLang="en-US" sz="1600" dirty="0">
                <a:solidFill>
                  <a:schemeClr val="tx1"/>
                </a:solidFill>
              </a:rPr>
              <a:t>层。</a:t>
            </a:r>
          </a:p>
        </p:txBody>
      </p:sp>
      <p:pic>
        <p:nvPicPr>
          <p:cNvPr id="7" name="图片 6" descr="屏幕剪辑">
            <a:extLst>
              <a:ext uri="{FF2B5EF4-FFF2-40B4-BE49-F238E27FC236}">
                <a16:creationId xmlns:a16="http://schemas.microsoft.com/office/drawing/2014/main" id="{4179EBFA-3573-4C3E-86E1-3E5088C79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43" y="2499742"/>
            <a:ext cx="5616624" cy="167934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DFE4BD44-8DD2-45F6-8D7D-726FA41F0FE4}"/>
              </a:ext>
            </a:extLst>
          </p:cNvPr>
          <p:cNvSpPr txBox="1"/>
          <p:nvPr/>
        </p:nvSpPr>
        <p:spPr>
          <a:xfrm>
            <a:off x="112541" y="89178"/>
            <a:ext cx="10030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dirty="0">
                <a:solidFill>
                  <a:schemeClr val="tx1"/>
                </a:solidFill>
              </a:rPr>
              <a:t>LeNet-5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6C1CAA-0862-42D0-B0C3-DB8CC9094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60" y="1312754"/>
            <a:ext cx="2769939" cy="155997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C807F1D-4F6D-4011-990E-2D8A9E77E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235" y="3437575"/>
            <a:ext cx="2335490" cy="115524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C9A9B3D-8EAE-4F71-8B64-86EEEBE8F330}"/>
              </a:ext>
            </a:extLst>
          </p:cNvPr>
          <p:cNvSpPr txBox="1"/>
          <p:nvPr/>
        </p:nvSpPr>
        <p:spPr>
          <a:xfrm>
            <a:off x="2409379" y="2092740"/>
            <a:ext cx="31486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也可以说是</a:t>
            </a:r>
            <a:r>
              <a:rPr lang="en-US" altLang="zh-CN" sz="1400" dirty="0"/>
              <a:t>5</a:t>
            </a:r>
            <a:r>
              <a:rPr lang="zh-CN" altLang="en-US" sz="1400" dirty="0"/>
              <a:t>层</a:t>
            </a:r>
            <a:r>
              <a:rPr lang="en-US" altLang="zh-CN" sz="1400" dirty="0"/>
              <a:t>=</a:t>
            </a:r>
            <a:r>
              <a:rPr lang="zh-CN" altLang="en-US" sz="1400" dirty="0"/>
              <a:t>两个卷积</a:t>
            </a:r>
            <a:r>
              <a:rPr lang="en-US" altLang="zh-CN" sz="1400" dirty="0"/>
              <a:t>+</a:t>
            </a:r>
            <a:r>
              <a:rPr lang="zh-CN" altLang="en-US" sz="1400" dirty="0"/>
              <a:t>三个全连接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BD22E80-39C5-4831-BE07-CB6B41590CEF}"/>
              </a:ext>
            </a:extLst>
          </p:cNvPr>
          <p:cNvSpPr txBox="1"/>
          <p:nvPr/>
        </p:nvSpPr>
        <p:spPr>
          <a:xfrm>
            <a:off x="6026971" y="314781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分类结果：</a:t>
            </a:r>
          </a:p>
        </p:txBody>
      </p:sp>
    </p:spTree>
    <p:extLst>
      <p:ext uri="{BB962C8B-B14F-4D97-AF65-F5344CB8AC3E}">
        <p14:creationId xmlns:p14="http://schemas.microsoft.com/office/powerpoint/2010/main" val="397149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13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D8EC41-3CD5-44A4-AFBF-A0A356CD9A7B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1A85B564-A5CE-4298-97C1-B285E22279BD}"/>
              </a:ext>
            </a:extLst>
          </p:cNvPr>
          <p:cNvSpPr txBox="1"/>
          <p:nvPr/>
        </p:nvSpPr>
        <p:spPr>
          <a:xfrm>
            <a:off x="93023" y="25193"/>
            <a:ext cx="9505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AlexNet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6389F2-48E8-47EF-9563-23C2AABA7E6D}"/>
              </a:ext>
            </a:extLst>
          </p:cNvPr>
          <p:cNvSpPr txBox="1"/>
          <p:nvPr/>
        </p:nvSpPr>
        <p:spPr>
          <a:xfrm>
            <a:off x="179512" y="69954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第一个现代深度卷积网络模型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362BC1E-D743-461E-A494-FF9E71F9518B}"/>
              </a:ext>
            </a:extLst>
          </p:cNvPr>
          <p:cNvSpPr txBox="1"/>
          <p:nvPr/>
        </p:nvSpPr>
        <p:spPr>
          <a:xfrm>
            <a:off x="467544" y="1031931"/>
            <a:ext cx="57423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首次使用了很多现代深度卷积网络的一些技术方法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D75D880-157D-4B77-B2E8-6D90E3BE2D7D}"/>
              </a:ext>
            </a:extLst>
          </p:cNvPr>
          <p:cNvSpPr txBox="1"/>
          <p:nvPr/>
        </p:nvSpPr>
        <p:spPr>
          <a:xfrm>
            <a:off x="539552" y="142587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5</a:t>
            </a:r>
            <a:r>
              <a:rPr lang="zh-CN" altLang="en-US" sz="1400" dirty="0"/>
              <a:t>个卷积层、</a:t>
            </a:r>
            <a:r>
              <a:rPr lang="en-US" altLang="zh-CN" sz="1400" dirty="0"/>
              <a:t>3</a:t>
            </a:r>
            <a:r>
              <a:rPr lang="zh-CN" altLang="en-US" sz="1400" dirty="0"/>
              <a:t>个汇聚层和</a:t>
            </a:r>
            <a:r>
              <a:rPr lang="en-US" altLang="zh-CN" sz="1400" dirty="0"/>
              <a:t>3</a:t>
            </a:r>
            <a:r>
              <a:rPr lang="zh-CN" altLang="en-US" sz="1400" dirty="0"/>
              <a:t>个全连接层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437B254E-C350-4323-95C8-F6AA9E7B5C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3568" y="2211710"/>
            <a:ext cx="6336704" cy="2040155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8576D249-9334-422D-849E-B74DAB5C37B7}"/>
              </a:ext>
            </a:extLst>
          </p:cNvPr>
          <p:cNvSpPr txBox="1"/>
          <p:nvPr/>
        </p:nvSpPr>
        <p:spPr>
          <a:xfrm>
            <a:off x="5220072" y="843558"/>
            <a:ext cx="2010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输入维度：</a:t>
            </a:r>
            <a:r>
              <a:rPr lang="en-US" altLang="zh-CN" sz="1400" dirty="0"/>
              <a:t>[244*244*3]</a:t>
            </a:r>
            <a:endParaRPr lang="zh-CN" altLang="en-US" sz="14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8857278-5707-4409-A23F-AE23224BF5C1}"/>
              </a:ext>
            </a:extLst>
          </p:cNvPr>
          <p:cNvSpPr txBox="1"/>
          <p:nvPr/>
        </p:nvSpPr>
        <p:spPr>
          <a:xfrm>
            <a:off x="5224427" y="1134717"/>
            <a:ext cx="1512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激活函数：</a:t>
            </a:r>
            <a:r>
              <a:rPr lang="en-US" altLang="zh-CN" sz="1400" dirty="0" err="1"/>
              <a:t>Relu</a:t>
            </a:r>
            <a:r>
              <a:rPr lang="en-US" altLang="zh-CN" sz="1400" dirty="0"/>
              <a:t>()</a:t>
            </a:r>
            <a:endParaRPr lang="zh-CN" altLang="en-US" sz="14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D4552B2-47D2-4EF8-AD0B-2E21B8A87B34}"/>
              </a:ext>
            </a:extLst>
          </p:cNvPr>
          <p:cNvSpPr txBox="1"/>
          <p:nvPr/>
        </p:nvSpPr>
        <p:spPr>
          <a:xfrm>
            <a:off x="7452320" y="3077898"/>
            <a:ext cx="1447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1000</a:t>
            </a:r>
            <a:r>
              <a:rPr lang="zh-CN" altLang="en-US" sz="1400" dirty="0"/>
              <a:t>类识别任务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1B070AA-E5DA-474D-9080-8A40B79F81F8}"/>
              </a:ext>
            </a:extLst>
          </p:cNvPr>
          <p:cNvSpPr txBox="1"/>
          <p:nvPr/>
        </p:nvSpPr>
        <p:spPr>
          <a:xfrm>
            <a:off x="5220072" y="1416538"/>
            <a:ext cx="13327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Dropout</a:t>
            </a:r>
            <a:r>
              <a:rPr lang="zh-CN" altLang="en-US" sz="1400" dirty="0"/>
              <a:t>作正则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DCD076E-61D6-4FCA-A05E-1923C8405C4D}"/>
              </a:ext>
            </a:extLst>
          </p:cNvPr>
          <p:cNvSpPr txBox="1"/>
          <p:nvPr/>
        </p:nvSpPr>
        <p:spPr>
          <a:xfrm>
            <a:off x="7315202" y="2571750"/>
            <a:ext cx="1561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ImageNet</a:t>
            </a:r>
            <a:r>
              <a:rPr lang="zh-CN" altLang="en-US" dirty="0"/>
              <a:t>竞赛</a:t>
            </a:r>
          </a:p>
        </p:txBody>
      </p:sp>
    </p:spTree>
    <p:extLst>
      <p:ext uri="{BB962C8B-B14F-4D97-AF65-F5344CB8AC3E}">
        <p14:creationId xmlns:p14="http://schemas.microsoft.com/office/powerpoint/2010/main" val="3456464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14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D8EC41-3CD5-44A4-AFBF-A0A356CD9A7B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6D41F182-D979-4B2F-86BE-574048F87A65}"/>
              </a:ext>
            </a:extLst>
          </p:cNvPr>
          <p:cNvSpPr txBox="1"/>
          <p:nvPr/>
        </p:nvSpPr>
        <p:spPr>
          <a:xfrm>
            <a:off x="79866" y="51470"/>
            <a:ext cx="1683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Inception</a:t>
            </a:r>
            <a:r>
              <a:rPr lang="zh-CN" altLang="en-US" dirty="0"/>
              <a:t>网络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0A1D7AF-6C87-4C03-82B6-F76D393D35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35896" y="-742937"/>
            <a:ext cx="1872208" cy="846985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39B0154-9BB6-4869-B3C7-271D7EE294F7}"/>
              </a:ext>
            </a:extLst>
          </p:cNvPr>
          <p:cNvSpPr txBox="1"/>
          <p:nvPr/>
        </p:nvSpPr>
        <p:spPr>
          <a:xfrm>
            <a:off x="2699792" y="4490705"/>
            <a:ext cx="28803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i="0" u="none" strike="noStrike" baseline="0" dirty="0" err="1">
                <a:solidFill>
                  <a:srgbClr val="FF0000"/>
                </a:solidFill>
                <a:latin typeface="STIXTwoText-Identity-H"/>
              </a:rPr>
              <a:t>GoogLeNet</a:t>
            </a:r>
            <a:r>
              <a:rPr lang="en-US" altLang="zh-CN" sz="1600" b="0" i="0" u="none" strike="noStrike" baseline="0" dirty="0">
                <a:solidFill>
                  <a:srgbClr val="FF0000"/>
                </a:solidFill>
                <a:latin typeface="STIXTwoText-Identity-H"/>
              </a:rPr>
              <a:t> </a:t>
            </a:r>
            <a:r>
              <a:rPr lang="zh-CN" altLang="en-US" sz="1600" b="0" i="0" u="none" strike="noStrike" baseline="0" dirty="0">
                <a:solidFill>
                  <a:srgbClr val="FF0000"/>
                </a:solidFill>
                <a:latin typeface="SourceHanSerifCN-Light-Identity-H"/>
              </a:rPr>
              <a:t>网络结构（</a:t>
            </a:r>
            <a:r>
              <a:rPr lang="en-US" altLang="zh-CN" sz="1600" b="0" i="0" u="none" strike="noStrike" baseline="0" dirty="0">
                <a:solidFill>
                  <a:srgbClr val="FF0000"/>
                </a:solidFill>
                <a:latin typeface="SourceHanSerifCN-Light-Identity-H"/>
              </a:rPr>
              <a:t>22</a:t>
            </a:r>
            <a:r>
              <a:rPr lang="zh-CN" altLang="en-US" sz="1600" b="0" i="0" u="none" strike="noStrike" baseline="0" dirty="0">
                <a:solidFill>
                  <a:srgbClr val="FF0000"/>
                </a:solidFill>
                <a:latin typeface="SourceHanSerifCN-Light-Identity-H"/>
              </a:rPr>
              <a:t>层）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3BB5752-670F-4A55-89EE-F3204BFB5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9" y="1167349"/>
            <a:ext cx="2081206" cy="105287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6B27F281-C50A-4FE1-AAFB-6C0CA4461681}"/>
              </a:ext>
            </a:extLst>
          </p:cNvPr>
          <p:cNvSpPr txBox="1"/>
          <p:nvPr/>
        </p:nvSpPr>
        <p:spPr>
          <a:xfrm>
            <a:off x="467544" y="2145096"/>
            <a:ext cx="142190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u="none" strike="noStrike" baseline="0" dirty="0">
                <a:latin typeface="SourceSerifPro-Regular-Identity-H"/>
              </a:rPr>
              <a:t>Inception</a:t>
            </a:r>
            <a:r>
              <a:rPr lang="zh-CN" altLang="en-US" sz="1200" b="0" i="0" u="none" strike="noStrike" baseline="0" dirty="0">
                <a:latin typeface="SourceHanSerifSC-Regular-Identity-H"/>
              </a:rPr>
              <a:t>块的架构</a:t>
            </a:r>
            <a:endParaRPr lang="zh-CN" altLang="en-US" sz="12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1475902-3722-474B-A622-D0868CC73B49}"/>
              </a:ext>
            </a:extLst>
          </p:cNvPr>
          <p:cNvSpPr txBox="1"/>
          <p:nvPr/>
        </p:nvSpPr>
        <p:spPr>
          <a:xfrm>
            <a:off x="2650116" y="1721436"/>
            <a:ext cx="18774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只改变通道数不改变高宽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A678717-01D1-412B-89CF-F92229B82A0A}"/>
              </a:ext>
            </a:extLst>
          </p:cNvPr>
          <p:cNvSpPr txBox="1"/>
          <p:nvPr/>
        </p:nvSpPr>
        <p:spPr>
          <a:xfrm>
            <a:off x="2664441" y="1493073"/>
            <a:ext cx="1713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获得的</a:t>
            </a:r>
            <a:r>
              <a:rPr lang="en-US" altLang="zh-CN" sz="1200" dirty="0"/>
              <a:t>feature</a:t>
            </a:r>
            <a:r>
              <a:rPr lang="zh-CN" altLang="en-US" sz="1200" dirty="0"/>
              <a:t>越多越好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A0308E0-B8A6-42BE-A692-2E22B8C6142F}"/>
              </a:ext>
            </a:extLst>
          </p:cNvPr>
          <p:cNvSpPr txBox="1"/>
          <p:nvPr/>
        </p:nvSpPr>
        <p:spPr>
          <a:xfrm>
            <a:off x="2656840" y="1998503"/>
            <a:ext cx="12513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通道代表</a:t>
            </a:r>
            <a:r>
              <a:rPr lang="en-US" altLang="zh-CN" sz="1200" dirty="0"/>
              <a:t>feature</a:t>
            </a:r>
            <a:endParaRPr lang="zh-CN" altLang="en-US" sz="120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7A3F76D-B11D-466D-9BDF-CE6292950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596" y="878814"/>
            <a:ext cx="4499992" cy="128189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6CD172A6-F323-4550-8FD9-728DC971B8F8}"/>
              </a:ext>
            </a:extLst>
          </p:cNvPr>
          <p:cNvSpPr txBox="1"/>
          <p:nvPr/>
        </p:nvSpPr>
        <p:spPr>
          <a:xfrm>
            <a:off x="5724128" y="2091796"/>
            <a:ext cx="20812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u="none" strike="noStrike" baseline="0" dirty="0">
                <a:latin typeface="SourceSerifPro-Regular-Identity-H"/>
              </a:rPr>
              <a:t>Inception</a:t>
            </a:r>
            <a:r>
              <a:rPr lang="zh-CN" altLang="en-US" sz="1200" b="0" i="0" u="none" strike="noStrike" baseline="0" dirty="0">
                <a:latin typeface="SourceHanSerifSC-Regular-Identity-H"/>
              </a:rPr>
              <a:t>块的架构升级</a:t>
            </a:r>
            <a:endParaRPr lang="zh-CN" altLang="en-US" sz="12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6ADAB12-E897-4E31-AFCB-AFF84E4C525E}"/>
              </a:ext>
            </a:extLst>
          </p:cNvPr>
          <p:cNvSpPr txBox="1"/>
          <p:nvPr/>
        </p:nvSpPr>
        <p:spPr>
          <a:xfrm>
            <a:off x="79866" y="571847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/>
              <a:t>2014 ILSVRC </a:t>
            </a:r>
            <a:r>
              <a:rPr lang="en-US" altLang="zh-CN" sz="1600" dirty="0">
                <a:solidFill>
                  <a:srgbClr val="FF0000"/>
                </a:solidFill>
              </a:rPr>
              <a:t>winner</a:t>
            </a:r>
            <a:r>
              <a:rPr lang="en-US" altLang="zh-CN" sz="1600" dirty="0"/>
              <a:t> </a:t>
            </a:r>
            <a:endParaRPr lang="zh-CN" altLang="en-US" sz="16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5513742-478C-4A76-A8F9-201C52C354A9}"/>
              </a:ext>
            </a:extLst>
          </p:cNvPr>
          <p:cNvSpPr txBox="1"/>
          <p:nvPr/>
        </p:nvSpPr>
        <p:spPr>
          <a:xfrm>
            <a:off x="86787" y="849127"/>
            <a:ext cx="1350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准确率：</a:t>
            </a:r>
            <a:r>
              <a:rPr lang="en-US" altLang="zh-CN" sz="1400" dirty="0"/>
              <a:t>93.3%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34756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15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2385CD5-E154-499C-AC09-BAD4A5B4DA1F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05ABA9E2-B8C7-4458-83E5-49A4C74C0CEB}"/>
              </a:ext>
            </a:extLst>
          </p:cNvPr>
          <p:cNvSpPr txBox="1"/>
          <p:nvPr/>
        </p:nvSpPr>
        <p:spPr>
          <a:xfrm>
            <a:off x="123379" y="3415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Resnet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87D04AA-85A7-43A9-94F0-1B11BE51A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803243"/>
            <a:ext cx="2808312" cy="184295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3CD7BD1-41CC-4ABC-AB48-BAE3F7DF1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8" y="707355"/>
            <a:ext cx="4032448" cy="1974461"/>
          </a:xfrm>
          <a:prstGeom prst="rect">
            <a:avLst/>
          </a:prstGeom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02F87E7-935D-45DA-967F-993188646184}"/>
              </a:ext>
            </a:extLst>
          </p:cNvPr>
          <p:cNvCxnSpPr>
            <a:cxnSpLocks/>
          </p:cNvCxnSpPr>
          <p:nvPr/>
        </p:nvCxnSpPr>
        <p:spPr>
          <a:xfrm>
            <a:off x="5940152" y="1131590"/>
            <a:ext cx="72008" cy="55518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BCF5EEA5-FD98-40AC-800F-44C544F40B96}"/>
              </a:ext>
            </a:extLst>
          </p:cNvPr>
          <p:cNvCxnSpPr>
            <a:cxnSpLocks/>
          </p:cNvCxnSpPr>
          <p:nvPr/>
        </p:nvCxnSpPr>
        <p:spPr>
          <a:xfrm flipH="1">
            <a:off x="5868144" y="1131590"/>
            <a:ext cx="72008" cy="38356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6667F50-F27C-44D1-AA24-A391A94B9543}"/>
              </a:ext>
            </a:extLst>
          </p:cNvPr>
          <p:cNvCxnSpPr>
            <a:cxnSpLocks/>
          </p:cNvCxnSpPr>
          <p:nvPr/>
        </p:nvCxnSpPr>
        <p:spPr>
          <a:xfrm flipH="1">
            <a:off x="5724128" y="1131590"/>
            <a:ext cx="216024" cy="28803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511BF315-7C74-4433-894B-DE8AE1550792}"/>
              </a:ext>
            </a:extLst>
          </p:cNvPr>
          <p:cNvCxnSpPr>
            <a:cxnSpLocks/>
          </p:cNvCxnSpPr>
          <p:nvPr/>
        </p:nvCxnSpPr>
        <p:spPr>
          <a:xfrm flipH="1">
            <a:off x="5364088" y="1131590"/>
            <a:ext cx="576064" cy="19514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6C2F532-EB75-4648-ACE4-04A93D730233}"/>
              </a:ext>
            </a:extLst>
          </p:cNvPr>
          <p:cNvCxnSpPr>
            <a:cxnSpLocks/>
          </p:cNvCxnSpPr>
          <p:nvPr/>
        </p:nvCxnSpPr>
        <p:spPr>
          <a:xfrm flipH="1">
            <a:off x="5148064" y="1131590"/>
            <a:ext cx="792088" cy="23690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8C33EDBB-C05D-41B0-A54A-8DA19312CC66}"/>
              </a:ext>
            </a:extLst>
          </p:cNvPr>
          <p:cNvCxnSpPr>
            <a:cxnSpLocks/>
          </p:cNvCxnSpPr>
          <p:nvPr/>
        </p:nvCxnSpPr>
        <p:spPr>
          <a:xfrm flipH="1">
            <a:off x="4932040" y="1131590"/>
            <a:ext cx="1008112" cy="23690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 descr="屏幕剪辑">
            <a:extLst>
              <a:ext uri="{FF2B5EF4-FFF2-40B4-BE49-F238E27FC236}">
                <a16:creationId xmlns:a16="http://schemas.microsoft.com/office/drawing/2014/main" id="{E332F8E3-D8C1-4CA8-A285-BF814EAD249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3785889"/>
            <a:ext cx="2160602" cy="569579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BD4448A7-490E-4804-BF5B-400D2ED03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634" y="2899303"/>
            <a:ext cx="4711254" cy="712166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43B19609-580B-432C-943E-AB3997B215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9403" y="2958509"/>
            <a:ext cx="2113505" cy="1779111"/>
          </a:xfrm>
          <a:prstGeom prst="rect">
            <a:avLst/>
          </a:prstGeom>
        </p:spPr>
      </p:pic>
      <p:pic>
        <p:nvPicPr>
          <p:cNvPr id="34" name="图片 33" descr="屏幕剪辑">
            <a:extLst>
              <a:ext uri="{FF2B5EF4-FFF2-40B4-BE49-F238E27FC236}">
                <a16:creationId xmlns:a16="http://schemas.microsoft.com/office/drawing/2014/main" id="{98D21B95-988B-479B-83DD-B84182C701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218" y="4404883"/>
            <a:ext cx="715595" cy="302277"/>
          </a:xfrm>
          <a:prstGeom prst="rect">
            <a:avLst/>
          </a:prstGeom>
        </p:spPr>
      </p:pic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DD9E2992-4C8B-4C87-92F0-D253052F5DDB}"/>
              </a:ext>
            </a:extLst>
          </p:cNvPr>
          <p:cNvCxnSpPr/>
          <p:nvPr/>
        </p:nvCxnSpPr>
        <p:spPr>
          <a:xfrm>
            <a:off x="3131840" y="4070678"/>
            <a:ext cx="288032" cy="373280"/>
          </a:xfrm>
          <a:prstGeom prst="straightConnector1">
            <a:avLst/>
          </a:prstGeom>
          <a:ln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5439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16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D8EC41-3CD5-44A4-AFBF-A0A356CD9A7B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41BF5A72-4129-423F-8DC7-055B2AA93844}"/>
              </a:ext>
            </a:extLst>
          </p:cNvPr>
          <p:cNvSpPr txBox="1"/>
          <p:nvPr/>
        </p:nvSpPr>
        <p:spPr>
          <a:xfrm>
            <a:off x="107504" y="103105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ResNet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4981152-C4D1-47C0-A2BF-E505D45F1E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7832"/>
          <a:stretch/>
        </p:blipFill>
        <p:spPr>
          <a:xfrm>
            <a:off x="611560" y="1910212"/>
            <a:ext cx="8066753" cy="187220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EFF6B83-C0EC-405C-818F-7FC57F2B8262}"/>
              </a:ext>
            </a:extLst>
          </p:cNvPr>
          <p:cNvSpPr txBox="1"/>
          <p:nvPr/>
        </p:nvSpPr>
        <p:spPr>
          <a:xfrm>
            <a:off x="179512" y="57904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2015 ILSVRC </a:t>
            </a:r>
            <a:r>
              <a:rPr lang="en-US" altLang="zh-CN" dirty="0">
                <a:solidFill>
                  <a:srgbClr val="FF0000"/>
                </a:solidFill>
              </a:rPr>
              <a:t>winner</a:t>
            </a:r>
            <a:r>
              <a:rPr lang="en-US" altLang="zh-CN" dirty="0"/>
              <a:t> </a:t>
            </a:r>
            <a:r>
              <a:rPr lang="zh-CN" altLang="en-US" dirty="0"/>
              <a:t>（</a:t>
            </a:r>
            <a:r>
              <a:rPr lang="en-US" altLang="zh-CN" dirty="0"/>
              <a:t>152</a:t>
            </a:r>
            <a:r>
              <a:rPr lang="zh-CN" altLang="en-US" dirty="0"/>
              <a:t>层）</a:t>
            </a:r>
            <a:endParaRPr lang="en-US" altLang="zh-CN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2934D62-9055-4A75-AA24-AB8CED3BE514}"/>
              </a:ext>
            </a:extLst>
          </p:cNvPr>
          <p:cNvSpPr txBox="1"/>
          <p:nvPr/>
        </p:nvSpPr>
        <p:spPr>
          <a:xfrm>
            <a:off x="323528" y="932659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/>
              <a:t>准确率：</a:t>
            </a:r>
            <a:r>
              <a:rPr lang="en-US" altLang="zh-CN" sz="1600" dirty="0"/>
              <a:t>96.43%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126025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4FC8CBA-3C58-4F69-B795-5824470C0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17</a:t>
            </a:fld>
            <a:endParaRPr lang="en-US" sz="1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7AA2F6B-62C3-4019-9F02-CAD63735B602}"/>
              </a:ext>
            </a:extLst>
          </p:cNvPr>
          <p:cNvSpPr txBox="1"/>
          <p:nvPr/>
        </p:nvSpPr>
        <p:spPr>
          <a:xfrm>
            <a:off x="248780" y="1491630"/>
            <a:ext cx="81369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https://colab.research.google.com/drive/1ubi9GYRSFyu8UJUzC0mtuEwYMSNA8DkK#scrollTo=J1oqOKvlFsXi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F7C9E45-F815-4CFF-B8DF-CA30D27E552D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FCD13855-6639-4DA1-84DE-EEF9D7A443DB}"/>
              </a:ext>
            </a:extLst>
          </p:cNvPr>
          <p:cNvSpPr txBox="1"/>
          <p:nvPr/>
        </p:nvSpPr>
        <p:spPr>
          <a:xfrm>
            <a:off x="107504" y="51470"/>
            <a:ext cx="115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代码地址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5FEDA68-7EBF-4557-9FF5-8568C8E266B6}"/>
              </a:ext>
            </a:extLst>
          </p:cNvPr>
          <p:cNvSpPr txBox="1"/>
          <p:nvPr/>
        </p:nvSpPr>
        <p:spPr>
          <a:xfrm>
            <a:off x="251520" y="699542"/>
            <a:ext cx="442621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 sz="2000" dirty="0"/>
              <a:t>Google drive </a:t>
            </a:r>
          </a:p>
          <a:p>
            <a:r>
              <a:rPr lang="zh-CN" altLang="en-US" dirty="0"/>
              <a:t>      需要翻墙，一键运行，不需要安装环境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9E21562-E008-4487-BD2D-87348F1E558C}"/>
              </a:ext>
            </a:extLst>
          </p:cNvPr>
          <p:cNvSpPr txBox="1"/>
          <p:nvPr/>
        </p:nvSpPr>
        <p:spPr>
          <a:xfrm>
            <a:off x="248780" y="2678058"/>
            <a:ext cx="70595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 sz="1800" dirty="0" err="1"/>
              <a:t>Github</a:t>
            </a:r>
            <a:endParaRPr lang="en-US" altLang="zh-CN" sz="1800" dirty="0"/>
          </a:p>
          <a:p>
            <a:r>
              <a:rPr lang="en-US" altLang="zh-CN" sz="1800" dirty="0"/>
              <a:t>       </a:t>
            </a:r>
            <a:r>
              <a:rPr lang="zh-CN" altLang="en-US" sz="1800" dirty="0"/>
              <a:t>自行下载到本地环境，进行运行，需要本地配置好响应环境</a:t>
            </a:r>
            <a:endParaRPr lang="en-US" altLang="zh-CN" sz="18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F17E81F-FF3F-44A2-9620-1FFED0C19353}"/>
              </a:ext>
            </a:extLst>
          </p:cNvPr>
          <p:cNvSpPr txBox="1"/>
          <p:nvPr/>
        </p:nvSpPr>
        <p:spPr>
          <a:xfrm>
            <a:off x="248780" y="3663143"/>
            <a:ext cx="77075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https://github.com/FlexibleMachine/Deeplearning_records/tree/main/MLP</a:t>
            </a:r>
          </a:p>
        </p:txBody>
      </p:sp>
    </p:spTree>
    <p:extLst>
      <p:ext uri="{BB962C8B-B14F-4D97-AF65-F5344CB8AC3E}">
        <p14:creationId xmlns:p14="http://schemas.microsoft.com/office/powerpoint/2010/main" val="185684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462A43B6-3ABB-AE58-D562-54BB73AE1BC3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87EE1370-B584-4FF0-912E-97BE4205F895}"/>
              </a:ext>
            </a:extLst>
          </p:cNvPr>
          <p:cNvSpPr txBox="1"/>
          <p:nvPr/>
        </p:nvSpPr>
        <p:spPr>
          <a:xfrm>
            <a:off x="179512" y="3236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目标</a:t>
            </a:r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12E12C0E-1DA5-45DC-BD04-8DFD2F36B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88235" y="4707160"/>
            <a:ext cx="426967" cy="273892"/>
          </a:xfrm>
        </p:spPr>
        <p:txBody>
          <a:bodyPr/>
          <a:lstStyle/>
          <a:p>
            <a:pPr algn="r"/>
            <a:fld id="{D4C49B74-5DB2-4B03-B1D2-7F6A3C51C318}" type="slidenum">
              <a:rPr lang="en-US" smtClean="0"/>
              <a:t>2</a:t>
            </a:fld>
            <a:endParaRPr lang="en-US" sz="1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F820371-C59C-4639-98DF-AB38838FB63B}"/>
              </a:ext>
            </a:extLst>
          </p:cNvPr>
          <p:cNvSpPr txBox="1"/>
          <p:nvPr/>
        </p:nvSpPr>
        <p:spPr>
          <a:xfrm>
            <a:off x="251520" y="945453"/>
            <a:ext cx="30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介绍经典模型和最新模型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E41CA18-169F-4BAB-939F-E66453DE99AC}"/>
              </a:ext>
            </a:extLst>
          </p:cNvPr>
          <p:cNvSpPr txBox="1"/>
          <p:nvPr/>
        </p:nvSpPr>
        <p:spPr>
          <a:xfrm>
            <a:off x="281826" y="2067694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机器学习基础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660AECD-18D9-45B1-9E54-0454CA909B5A}"/>
              </a:ext>
            </a:extLst>
          </p:cNvPr>
          <p:cNvSpPr txBox="1"/>
          <p:nvPr/>
        </p:nvSpPr>
        <p:spPr>
          <a:xfrm>
            <a:off x="302296" y="3189935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实战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9885871-24EC-41EF-B907-03598CC472B9}"/>
              </a:ext>
            </a:extLst>
          </p:cNvPr>
          <p:cNvSpPr txBox="1"/>
          <p:nvPr/>
        </p:nvSpPr>
        <p:spPr>
          <a:xfrm>
            <a:off x="664849" y="3633333"/>
            <a:ext cx="45090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主要基于</a:t>
            </a:r>
            <a:r>
              <a:rPr lang="en-US" altLang="zh-CN" sz="1200" dirty="0" err="1"/>
              <a:t>pytorch</a:t>
            </a:r>
            <a:r>
              <a:rPr lang="zh-CN" altLang="en-US" sz="1200" dirty="0"/>
              <a:t>，进行一些简单任务的实战，如手写识别任务。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69D51E8-B5D0-4EAF-BCAF-B442653F6D7B}"/>
              </a:ext>
            </a:extLst>
          </p:cNvPr>
          <p:cNvSpPr txBox="1"/>
          <p:nvPr/>
        </p:nvSpPr>
        <p:spPr>
          <a:xfrm>
            <a:off x="683568" y="2619681"/>
            <a:ext cx="28007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三大基础模型，损失函数，优化，正则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3F631B6-4C4C-4254-B32C-A8A61D59913F}"/>
              </a:ext>
            </a:extLst>
          </p:cNvPr>
          <p:cNvSpPr txBox="1"/>
          <p:nvPr/>
        </p:nvSpPr>
        <p:spPr>
          <a:xfrm>
            <a:off x="683568" y="1491630"/>
            <a:ext cx="24046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err="1"/>
              <a:t>LeNet</a:t>
            </a:r>
            <a:r>
              <a:rPr lang="zh-CN" altLang="en-US" sz="1200" dirty="0"/>
              <a:t>，</a:t>
            </a:r>
            <a:r>
              <a:rPr lang="en-US" altLang="zh-CN" sz="1200" dirty="0"/>
              <a:t>Resnet</a:t>
            </a:r>
            <a:r>
              <a:rPr lang="zh-CN" altLang="en-US" sz="1200" dirty="0"/>
              <a:t>，</a:t>
            </a:r>
            <a:r>
              <a:rPr lang="en-US" altLang="zh-CN" sz="1200" dirty="0"/>
              <a:t> LSTM</a:t>
            </a:r>
            <a:r>
              <a:rPr lang="zh-CN" altLang="en-US" sz="1200" dirty="0"/>
              <a:t>，</a:t>
            </a:r>
            <a:r>
              <a:rPr lang="en-US" altLang="zh-CN" sz="1200" dirty="0"/>
              <a:t>Attention</a:t>
            </a:r>
            <a:endParaRPr lang="zh-CN" altLang="en-US" sz="1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A8053F7-666A-4665-8EA0-8A8811878C21}"/>
              </a:ext>
            </a:extLst>
          </p:cNvPr>
          <p:cNvSpPr txBox="1"/>
          <p:nvPr/>
        </p:nvSpPr>
        <p:spPr>
          <a:xfrm>
            <a:off x="5868144" y="4083918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为了更好理解！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802B27-5A00-4054-A842-3702E6A0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3</a:t>
            </a:fld>
            <a:endParaRPr lang="en-US" sz="1000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6787AE1-F9D9-4FE8-AD33-3215EA50CBEC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F390752C-84C5-4A18-A324-ABCB38F3D3A2}"/>
              </a:ext>
            </a:extLst>
          </p:cNvPr>
          <p:cNvSpPr txBox="1"/>
          <p:nvPr/>
        </p:nvSpPr>
        <p:spPr>
          <a:xfrm>
            <a:off x="179512" y="3236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基础内容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2AD97A3-5C66-4B8A-AC39-8635003BD93C}"/>
              </a:ext>
            </a:extLst>
          </p:cNvPr>
          <p:cNvSpPr txBox="1"/>
          <p:nvPr/>
        </p:nvSpPr>
        <p:spPr>
          <a:xfrm>
            <a:off x="611560" y="1059582"/>
            <a:ext cx="2744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多层感知机</a:t>
            </a:r>
            <a:r>
              <a:rPr lang="en-US" altLang="zh-CN" dirty="0"/>
              <a:t> (</a:t>
            </a:r>
            <a:r>
              <a:rPr lang="zh-CN" altLang="en-US" dirty="0"/>
              <a:t>全连接层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ED9DD1E-E702-4BE6-AFA3-7934AEC0BE48}"/>
              </a:ext>
            </a:extLst>
          </p:cNvPr>
          <p:cNvSpPr txBox="1"/>
          <p:nvPr/>
        </p:nvSpPr>
        <p:spPr>
          <a:xfrm>
            <a:off x="611560" y="1779662"/>
            <a:ext cx="1911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卷积神经网络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903C3EA-9078-4965-8200-E9FB3CCEA2A2}"/>
              </a:ext>
            </a:extLst>
          </p:cNvPr>
          <p:cNvSpPr txBox="1"/>
          <p:nvPr/>
        </p:nvSpPr>
        <p:spPr>
          <a:xfrm>
            <a:off x="611560" y="2427734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循环神经网络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007955-F50B-4144-B1AE-C50DE36D4854}"/>
              </a:ext>
            </a:extLst>
          </p:cNvPr>
          <p:cNvSpPr txBox="1"/>
          <p:nvPr/>
        </p:nvSpPr>
        <p:spPr>
          <a:xfrm>
            <a:off x="611560" y="3064432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注意力机制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DADD7B6D-C3F4-4D4E-B57C-0096ED2EB825}"/>
              </a:ext>
            </a:extLst>
          </p:cNvPr>
          <p:cNvSpPr txBox="1"/>
          <p:nvPr/>
        </p:nvSpPr>
        <p:spPr>
          <a:xfrm>
            <a:off x="632871" y="3715667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优化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008B35C-E1C8-4D48-BB38-3FC58A5D9CB2}"/>
              </a:ext>
            </a:extLst>
          </p:cNvPr>
          <p:cNvSpPr txBox="1"/>
          <p:nvPr/>
        </p:nvSpPr>
        <p:spPr>
          <a:xfrm>
            <a:off x="762551" y="4064218"/>
            <a:ext cx="33491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Activation Function, SGD, Dropout, Normalization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93202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4</a:t>
            </a:fld>
            <a:endParaRPr lang="en-US" sz="1000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C4FAA52-BA5D-40B7-9244-EA1CD6D1713E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7EC16905-0D58-471C-BACD-54B652E5A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699542"/>
            <a:ext cx="3096344" cy="232225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CAD838D-6B9E-4944-AA8D-C38A36A97CBD}"/>
              </a:ext>
            </a:extLst>
          </p:cNvPr>
          <p:cNvSpPr txBox="1"/>
          <p:nvPr/>
        </p:nvSpPr>
        <p:spPr>
          <a:xfrm>
            <a:off x="107504" y="51470"/>
            <a:ext cx="121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Motivation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1F731860-46DB-4E57-8FB7-5E092FE4452C}"/>
              </a:ext>
            </a:extLst>
          </p:cNvPr>
          <p:cNvSpPr/>
          <p:nvPr/>
        </p:nvSpPr>
        <p:spPr>
          <a:xfrm>
            <a:off x="6300192" y="2499742"/>
            <a:ext cx="144016" cy="3600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DD3913D-AD8C-4426-9CFB-CED0B738E2BB}"/>
              </a:ext>
            </a:extLst>
          </p:cNvPr>
          <p:cNvSpPr txBox="1"/>
          <p:nvPr/>
        </p:nvSpPr>
        <p:spPr>
          <a:xfrm>
            <a:off x="323528" y="843558"/>
            <a:ext cx="2153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zh-CN" altLang="en-US" sz="1400" dirty="0"/>
              <a:t>计算单位复杂，参数多</a:t>
            </a:r>
          </a:p>
        </p:txBody>
      </p:sp>
      <p:pic>
        <p:nvPicPr>
          <p:cNvPr id="11" name="图片 10" descr="屏幕剪辑">
            <a:extLst>
              <a:ext uri="{FF2B5EF4-FFF2-40B4-BE49-F238E27FC236}">
                <a16:creationId xmlns:a16="http://schemas.microsoft.com/office/drawing/2014/main" id="{11710873-F8B1-41EF-ADC7-98D10357DD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39" y="1442848"/>
            <a:ext cx="2004575" cy="72119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58D3AC1-B5F3-43CA-A726-0DA7504A461D}"/>
              </a:ext>
            </a:extLst>
          </p:cNvPr>
          <p:cNvSpPr txBox="1"/>
          <p:nvPr/>
        </p:nvSpPr>
        <p:spPr>
          <a:xfrm>
            <a:off x="2476682" y="1427809"/>
            <a:ext cx="1502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高精度图像</a:t>
            </a:r>
            <a:r>
              <a:rPr lang="en-US" altLang="zh-CN" sz="1200" dirty="0"/>
              <a:t>720*720</a:t>
            </a:r>
            <a:endParaRPr lang="zh-CN" altLang="en-US" sz="12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8A59C4B-6582-4BA7-AC02-B1E4A46F0729}"/>
              </a:ext>
            </a:extLst>
          </p:cNvPr>
          <p:cNvSpPr txBox="1"/>
          <p:nvPr/>
        </p:nvSpPr>
        <p:spPr>
          <a:xfrm>
            <a:off x="458380" y="3717696"/>
            <a:ext cx="46037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dirty="0"/>
              <a:t>平移不变性</a:t>
            </a:r>
            <a:endParaRPr lang="en-US" altLang="zh-CN" sz="1400" dirty="0"/>
          </a:p>
          <a:p>
            <a:pPr lvl="1"/>
            <a:r>
              <a:rPr lang="zh-CN" altLang="en-US" sz="1400" dirty="0"/>
              <a:t>尺度缩放、平移、旋转等操作不影响其语义信息</a:t>
            </a:r>
            <a:endParaRPr lang="zh-CN" altLang="en-US" sz="10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0D3DAC6-3196-47F6-AF96-81E35B89FB1F}"/>
              </a:ext>
            </a:extLst>
          </p:cNvPr>
          <p:cNvSpPr txBox="1"/>
          <p:nvPr/>
        </p:nvSpPr>
        <p:spPr>
          <a:xfrm>
            <a:off x="458380" y="3146071"/>
            <a:ext cx="50996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b="0" i="0" u="none" strike="noStrike" baseline="0" dirty="0">
                <a:latin typeface="SourceHanSansSC-Medium-Identity-H"/>
              </a:rPr>
              <a:t>局部性</a:t>
            </a:r>
            <a:endParaRPr lang="en-US" altLang="zh-CN" sz="1400" b="0" i="0" u="none" strike="noStrike" baseline="0" dirty="0">
              <a:latin typeface="SourceHanSansSC-Medium-Identity-H"/>
            </a:endParaRPr>
          </a:p>
          <a:p>
            <a:pPr lvl="1"/>
            <a:r>
              <a:rPr lang="zh-CN" altLang="en-US" sz="1400" dirty="0"/>
              <a:t>自然图像中的物体都具有局部不变性特征</a:t>
            </a:r>
            <a:endParaRPr lang="en-US" altLang="zh-CN" sz="14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2620304-9238-4DF7-8E41-A6F671DB415C}"/>
              </a:ext>
            </a:extLst>
          </p:cNvPr>
          <p:cNvSpPr txBox="1"/>
          <p:nvPr/>
        </p:nvSpPr>
        <p:spPr>
          <a:xfrm>
            <a:off x="2469596" y="1715097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/>
              <a:t>假设隐藏层为</a:t>
            </a:r>
            <a:r>
              <a:rPr lang="en-US" altLang="zh-CN" sz="1200" dirty="0"/>
              <a:t>250</a:t>
            </a:r>
            <a:r>
              <a:rPr lang="zh-CN" altLang="en-US" sz="1200" dirty="0"/>
              <a:t>个神经单元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09246EE-0354-408B-B30B-65AA14372D48}"/>
              </a:ext>
            </a:extLst>
          </p:cNvPr>
          <p:cNvSpPr txBox="1"/>
          <p:nvPr/>
        </p:nvSpPr>
        <p:spPr>
          <a:xfrm>
            <a:off x="2481037" y="2035653"/>
            <a:ext cx="210780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/>
              <a:t>单层训练计算量为</a:t>
            </a:r>
            <a:r>
              <a:rPr lang="en-US" altLang="zh-CN" sz="1200" dirty="0"/>
              <a:t>13</a:t>
            </a:r>
            <a:r>
              <a:rPr lang="zh-CN" altLang="en-US" sz="1200" dirty="0"/>
              <a:t>亿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CA4902C-1071-4E0E-80B6-755887EC7137}"/>
              </a:ext>
            </a:extLst>
          </p:cNvPr>
          <p:cNvSpPr txBox="1"/>
          <p:nvPr/>
        </p:nvSpPr>
        <p:spPr>
          <a:xfrm>
            <a:off x="490130" y="439938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3300"/>
                </a:solidFill>
              </a:rPr>
              <a:t>全连接前馈网络很难提取这些局部不变特征</a:t>
            </a:r>
          </a:p>
        </p:txBody>
      </p:sp>
    </p:spTree>
    <p:extLst>
      <p:ext uri="{BB962C8B-B14F-4D97-AF65-F5344CB8AC3E}">
        <p14:creationId xmlns:p14="http://schemas.microsoft.com/office/powerpoint/2010/main" val="3842094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5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6EC56B3-299C-4ED4-B97A-76C4AEE9A314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F3A48CA5-82AC-4335-B257-50842172FD23}"/>
              </a:ext>
            </a:extLst>
          </p:cNvPr>
          <p:cNvSpPr txBox="1"/>
          <p:nvPr/>
        </p:nvSpPr>
        <p:spPr>
          <a:xfrm>
            <a:off x="117721" y="693323"/>
            <a:ext cx="568863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zh-CN" altLang="en-US" sz="1400" dirty="0"/>
              <a:t>受生物学上感受野（</a:t>
            </a:r>
            <a:r>
              <a:rPr lang="en-US" altLang="zh-CN" sz="1400" dirty="0"/>
              <a:t>Receptive Field</a:t>
            </a:r>
            <a:r>
              <a:rPr lang="zh-CN" altLang="en-US" sz="1400" dirty="0"/>
              <a:t>）的机制而提出的</a:t>
            </a:r>
            <a:endParaRPr lang="en-US" altLang="zh-CN" sz="1400" dirty="0"/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CN" altLang="en-US" sz="1400" dirty="0"/>
              <a:t>视觉神经系统中，一个神经元的</a:t>
            </a:r>
            <a:r>
              <a:rPr lang="zh-CN" altLang="en-US" sz="1400" dirty="0">
                <a:solidFill>
                  <a:schemeClr val="accent3"/>
                </a:solidFill>
              </a:rPr>
              <a:t>感受野</a:t>
            </a:r>
            <a:r>
              <a:rPr lang="zh-CN" altLang="en-US" sz="1400" dirty="0"/>
              <a:t>是指视网膜上的特定区域，只有这个区域内的刺激才能够激活该神经元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55074AE-6C79-465A-B0C0-14618719D872}"/>
              </a:ext>
            </a:extLst>
          </p:cNvPr>
          <p:cNvSpPr txBox="1"/>
          <p:nvPr/>
        </p:nvSpPr>
        <p:spPr>
          <a:xfrm>
            <a:off x="78378" y="8195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机制与特性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D893C70-4E01-4B18-BAEC-BA830B4AA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073" y="1431987"/>
            <a:ext cx="2316343" cy="160675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ACB58DD-8A9F-413F-86C7-3B4ED9568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1603534"/>
            <a:ext cx="1854730" cy="133371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55C0C12-C63B-49C1-A4D0-8C72826E7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0304" y="1616102"/>
            <a:ext cx="1673968" cy="1333711"/>
          </a:xfrm>
          <a:prstGeom prst="rect">
            <a:avLst/>
          </a:prstGeom>
        </p:spPr>
      </p:pic>
      <p:sp>
        <p:nvSpPr>
          <p:cNvPr id="18" name="箭头: 右 17">
            <a:extLst>
              <a:ext uri="{FF2B5EF4-FFF2-40B4-BE49-F238E27FC236}">
                <a16:creationId xmlns:a16="http://schemas.microsoft.com/office/drawing/2014/main" id="{37F4DDB0-D828-4452-9086-88F7F40CAD40}"/>
              </a:ext>
            </a:extLst>
          </p:cNvPr>
          <p:cNvSpPr/>
          <p:nvPr/>
        </p:nvSpPr>
        <p:spPr>
          <a:xfrm>
            <a:off x="2739483" y="2217950"/>
            <a:ext cx="563652" cy="851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519D736-DB3C-48CB-A192-9A170459685F}"/>
              </a:ext>
            </a:extLst>
          </p:cNvPr>
          <p:cNvCxnSpPr>
            <a:cxnSpLocks/>
          </p:cNvCxnSpPr>
          <p:nvPr/>
        </p:nvCxnSpPr>
        <p:spPr>
          <a:xfrm flipV="1">
            <a:off x="3851920" y="2139704"/>
            <a:ext cx="2592288" cy="39122"/>
          </a:xfrm>
          <a:prstGeom prst="straightConnector1">
            <a:avLst/>
          </a:prstGeom>
          <a:ln w="12700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9C796966-3188-4C11-83D3-767FE372E920}"/>
              </a:ext>
            </a:extLst>
          </p:cNvPr>
          <p:cNvCxnSpPr>
            <a:cxnSpLocks/>
          </p:cNvCxnSpPr>
          <p:nvPr/>
        </p:nvCxnSpPr>
        <p:spPr>
          <a:xfrm flipV="1">
            <a:off x="3851920" y="2178826"/>
            <a:ext cx="2592288" cy="248908"/>
          </a:xfrm>
          <a:prstGeom prst="straightConnector1">
            <a:avLst/>
          </a:prstGeom>
          <a:ln w="12700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3A95F620-773D-4793-85E4-F2CFADEFD3FB}"/>
              </a:ext>
            </a:extLst>
          </p:cNvPr>
          <p:cNvCxnSpPr/>
          <p:nvPr/>
        </p:nvCxnSpPr>
        <p:spPr>
          <a:xfrm flipV="1">
            <a:off x="4860032" y="2235366"/>
            <a:ext cx="1512168" cy="4804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DBEBB7C4-731B-4CC3-B555-89CF0504F3AA}"/>
              </a:ext>
            </a:extLst>
          </p:cNvPr>
          <p:cNvCxnSpPr/>
          <p:nvPr/>
        </p:nvCxnSpPr>
        <p:spPr>
          <a:xfrm flipV="1">
            <a:off x="4860032" y="2235366"/>
            <a:ext cx="1512168" cy="25767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6C67F6CB-EEFF-4257-86DA-22DAABBF865A}"/>
              </a:ext>
            </a:extLst>
          </p:cNvPr>
          <p:cNvSpPr txBox="1"/>
          <p:nvPr/>
        </p:nvSpPr>
        <p:spPr>
          <a:xfrm>
            <a:off x="179512" y="328874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dirty="0"/>
              <a:t>卷积神经网络有三个结构特性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43A6140-4A2F-4F78-AD07-22D6FA916623}"/>
              </a:ext>
            </a:extLst>
          </p:cNvPr>
          <p:cNvSpPr txBox="1"/>
          <p:nvPr/>
        </p:nvSpPr>
        <p:spPr>
          <a:xfrm>
            <a:off x="467544" y="361511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局部连接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BB4118F-C59C-4677-AF08-8B3217FDC6A6}"/>
              </a:ext>
            </a:extLst>
          </p:cNvPr>
          <p:cNvSpPr txBox="1"/>
          <p:nvPr/>
        </p:nvSpPr>
        <p:spPr>
          <a:xfrm>
            <a:off x="473569" y="393990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权重共享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989BB82-A89F-4A08-8227-9860F3D95D43}"/>
              </a:ext>
            </a:extLst>
          </p:cNvPr>
          <p:cNvSpPr txBox="1"/>
          <p:nvPr/>
        </p:nvSpPr>
        <p:spPr>
          <a:xfrm>
            <a:off x="467544" y="4263308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空间或者时间上的次采样（汇聚）</a:t>
            </a:r>
          </a:p>
        </p:txBody>
      </p:sp>
    </p:spTree>
    <p:extLst>
      <p:ext uri="{BB962C8B-B14F-4D97-AF65-F5344CB8AC3E}">
        <p14:creationId xmlns:p14="http://schemas.microsoft.com/office/powerpoint/2010/main" val="2654197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6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1AF9437-F637-4802-A145-6057CD58F0BD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EDA3190F-B4A6-408E-B6CB-70B86EDE422A}"/>
              </a:ext>
            </a:extLst>
          </p:cNvPr>
          <p:cNvSpPr txBox="1"/>
          <p:nvPr/>
        </p:nvSpPr>
        <p:spPr>
          <a:xfrm>
            <a:off x="105272" y="10796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卷积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CC2332C-AF94-478B-BD71-73C7E1453158}"/>
              </a:ext>
            </a:extLst>
          </p:cNvPr>
          <p:cNvSpPr txBox="1"/>
          <p:nvPr/>
        </p:nvSpPr>
        <p:spPr>
          <a:xfrm>
            <a:off x="283551" y="2499742"/>
            <a:ext cx="9361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rgbClr val="0070C0"/>
                </a:solidFill>
                <a:latin typeface="SourceHanSerifCN-Bold-Identity-H"/>
              </a:rPr>
              <a:t>二</a:t>
            </a:r>
            <a:r>
              <a:rPr lang="zh-CN" altLang="en-US" sz="1400" b="1" i="0" u="none" strike="noStrike" baseline="0" dirty="0">
                <a:solidFill>
                  <a:srgbClr val="0070C0"/>
                </a:solidFill>
                <a:latin typeface="SourceHanSerifCN-Bold-Identity-H"/>
              </a:rPr>
              <a:t>维卷积：</a:t>
            </a:r>
            <a:endParaRPr lang="zh-CN" altLang="en-US" sz="1400" dirty="0">
              <a:solidFill>
                <a:srgbClr val="0070C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01C2030-8F78-4D20-B0FB-291CD15A7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1141323"/>
            <a:ext cx="1440160" cy="54406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1DBB0BF-ABD0-40A7-9A23-72860B78E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119" y="1128817"/>
            <a:ext cx="1368152" cy="54189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29AF95A-E5EE-4E9F-900A-E251B353D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8994" y="915566"/>
            <a:ext cx="5076056" cy="1039193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20E1E8B-41EC-4270-9687-781F8AE3B7F6}"/>
              </a:ext>
            </a:extLst>
          </p:cNvPr>
          <p:cNvSpPr txBox="1"/>
          <p:nvPr/>
        </p:nvSpPr>
        <p:spPr>
          <a:xfrm>
            <a:off x="255877" y="761677"/>
            <a:ext cx="9361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i="0" u="none" strike="noStrike" baseline="0" dirty="0">
                <a:solidFill>
                  <a:srgbClr val="0070C0"/>
                </a:solidFill>
                <a:latin typeface="SourceHanSerifCN-Bold-Identity-H"/>
              </a:rPr>
              <a:t>一维卷积：</a:t>
            </a:r>
            <a:endParaRPr lang="zh-CN" altLang="en-US" sz="1400" dirty="0">
              <a:solidFill>
                <a:srgbClr val="0070C0"/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9612013-5172-4008-87E2-F5C29704BA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1375" y="2807519"/>
            <a:ext cx="1201348" cy="131576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2B12DF4-7BB6-47DA-947D-62031B6212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437" y="2930012"/>
            <a:ext cx="2232248" cy="85968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064DBE6-6571-46E7-B144-010D51D9A7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3714" y="2955375"/>
            <a:ext cx="3891094" cy="1272559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0099F2E5-72E8-464F-8FCC-60E542367FAB}"/>
              </a:ext>
            </a:extLst>
          </p:cNvPr>
          <p:cNvSpPr txBox="1"/>
          <p:nvPr/>
        </p:nvSpPr>
        <p:spPr>
          <a:xfrm>
            <a:off x="4860032" y="1995686"/>
            <a:ext cx="12570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/>
              <a:t>卷积核</a:t>
            </a:r>
            <a:r>
              <a:rPr lang="en-US" altLang="zh-CN" sz="1000" dirty="0"/>
              <a:t>[1/3,1/3,1/3]</a:t>
            </a:r>
            <a:endParaRPr lang="zh-CN" altLang="en-US" sz="10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779D1EF-8EE9-4BEF-ABD5-BA65384CC889}"/>
              </a:ext>
            </a:extLst>
          </p:cNvPr>
          <p:cNvSpPr txBox="1"/>
          <p:nvPr/>
        </p:nvSpPr>
        <p:spPr>
          <a:xfrm>
            <a:off x="7236296" y="1995685"/>
            <a:ext cx="9492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/>
              <a:t>卷积核</a:t>
            </a:r>
            <a:r>
              <a:rPr lang="en-US" altLang="zh-CN" sz="1000" dirty="0"/>
              <a:t>[1,-2,1]</a:t>
            </a:r>
            <a:endParaRPr lang="zh-CN" altLang="en-US" sz="10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F708F84-7AA8-4AC8-B7DA-450D043E88BE}"/>
              </a:ext>
            </a:extLst>
          </p:cNvPr>
          <p:cNvSpPr txBox="1"/>
          <p:nvPr/>
        </p:nvSpPr>
        <p:spPr>
          <a:xfrm>
            <a:off x="4537897" y="393990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/>
              <a:t>卷积核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F2831E-D742-4F57-BA96-FA6A193931F8}"/>
              </a:ext>
            </a:extLst>
          </p:cNvPr>
          <p:cNvSpPr txBox="1"/>
          <p:nvPr/>
        </p:nvSpPr>
        <p:spPr>
          <a:xfrm>
            <a:off x="3370331" y="4225597"/>
            <a:ext cx="72866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00" dirty="0"/>
              <a:t>输入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C2BA1C8-1DC3-479C-9661-C6C558F01E7A}"/>
              </a:ext>
            </a:extLst>
          </p:cNvPr>
          <p:cNvSpPr txBox="1"/>
          <p:nvPr/>
        </p:nvSpPr>
        <p:spPr>
          <a:xfrm>
            <a:off x="5580097" y="3962980"/>
            <a:ext cx="72866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00" dirty="0"/>
              <a:t>输出</a:t>
            </a:r>
          </a:p>
        </p:txBody>
      </p:sp>
    </p:spTree>
    <p:extLst>
      <p:ext uri="{BB962C8B-B14F-4D97-AF65-F5344CB8AC3E}">
        <p14:creationId xmlns:p14="http://schemas.microsoft.com/office/powerpoint/2010/main" val="2384146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7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2385CD5-E154-499C-AC09-BAD4A5B4DA1F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屏幕剪辑">
            <a:extLst>
              <a:ext uri="{FF2B5EF4-FFF2-40B4-BE49-F238E27FC236}">
                <a16:creationId xmlns:a16="http://schemas.microsoft.com/office/drawing/2014/main" id="{BB9BC21F-3ACC-49A3-B24A-4FAD492B09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747324"/>
            <a:ext cx="4464496" cy="391265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5ABA9E2-B8C7-4458-83E5-49A4C74C0CEB}"/>
              </a:ext>
            </a:extLst>
          </p:cNvPr>
          <p:cNvSpPr txBox="1"/>
          <p:nvPr/>
        </p:nvSpPr>
        <p:spPr>
          <a:xfrm>
            <a:off x="123379" y="3415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卷积作为特征提取器</a:t>
            </a:r>
          </a:p>
        </p:txBody>
      </p:sp>
    </p:spTree>
    <p:extLst>
      <p:ext uri="{BB962C8B-B14F-4D97-AF65-F5344CB8AC3E}">
        <p14:creationId xmlns:p14="http://schemas.microsoft.com/office/powerpoint/2010/main" val="3253486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8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1E61DA4-F363-43E5-9204-AF31C021E696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C:\Users\zero\Desktop\讲习班\tensorflow\image\2d\3d.gif">
            <a:extLst>
              <a:ext uri="{FF2B5EF4-FFF2-40B4-BE49-F238E27FC236}">
                <a16:creationId xmlns:a16="http://schemas.microsoft.com/office/drawing/2014/main" id="{E5D238F0-2EC8-4957-BD14-0462BE374AA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97" y="643260"/>
            <a:ext cx="4170675" cy="4267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流程图: 过程 13">
            <a:extLst>
              <a:ext uri="{FF2B5EF4-FFF2-40B4-BE49-F238E27FC236}">
                <a16:creationId xmlns:a16="http://schemas.microsoft.com/office/drawing/2014/main" id="{C77BF59E-4090-4C9A-B6F3-18F629D52672}"/>
              </a:ext>
            </a:extLst>
          </p:cNvPr>
          <p:cNvSpPr/>
          <p:nvPr/>
        </p:nvSpPr>
        <p:spPr>
          <a:xfrm>
            <a:off x="299461" y="563476"/>
            <a:ext cx="1607600" cy="4411225"/>
          </a:xfrm>
          <a:prstGeom prst="flowChartProcess">
            <a:avLst/>
          </a:prstGeom>
          <a:ln w="38100">
            <a:solidFill>
              <a:srgbClr val="00B0F0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5314" tIns="32657" rIns="65314" bIns="326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流程图: 过程 14">
            <a:extLst>
              <a:ext uri="{FF2B5EF4-FFF2-40B4-BE49-F238E27FC236}">
                <a16:creationId xmlns:a16="http://schemas.microsoft.com/office/drawing/2014/main" id="{854F8211-A83B-4B27-9EC7-9961008A1401}"/>
              </a:ext>
            </a:extLst>
          </p:cNvPr>
          <p:cNvSpPr/>
          <p:nvPr/>
        </p:nvSpPr>
        <p:spPr>
          <a:xfrm>
            <a:off x="2051720" y="569827"/>
            <a:ext cx="1768361" cy="4411225"/>
          </a:xfrm>
          <a:prstGeom prst="flowChartProcess">
            <a:avLst/>
          </a:prstGeom>
          <a:ln w="38100">
            <a:solidFill>
              <a:srgbClr val="FF0000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5314" tIns="32657" rIns="65314" bIns="326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流程图: 过程 15">
            <a:extLst>
              <a:ext uri="{FF2B5EF4-FFF2-40B4-BE49-F238E27FC236}">
                <a16:creationId xmlns:a16="http://schemas.microsoft.com/office/drawing/2014/main" id="{690F909C-154D-4CB6-952F-E699DE089AF6}"/>
              </a:ext>
            </a:extLst>
          </p:cNvPr>
          <p:cNvSpPr/>
          <p:nvPr/>
        </p:nvSpPr>
        <p:spPr>
          <a:xfrm>
            <a:off x="3997428" y="585891"/>
            <a:ext cx="884180" cy="4411225"/>
          </a:xfrm>
          <a:prstGeom prst="flowChartProcess">
            <a:avLst/>
          </a:prstGeom>
          <a:ln w="38100">
            <a:solidFill>
              <a:srgbClr val="00B050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5314" tIns="32657" rIns="65314" bIns="326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8953E8F-AF5F-4DD4-A9A2-3CCBA6000B9B}"/>
              </a:ext>
            </a:extLst>
          </p:cNvPr>
          <p:cNvSpPr txBox="1"/>
          <p:nvPr/>
        </p:nvSpPr>
        <p:spPr>
          <a:xfrm>
            <a:off x="179512" y="44595"/>
            <a:ext cx="2823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多通道数据卷积与卷积核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58DFCC7E-7267-4437-BA8C-57C23DBEC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8955" y="1906121"/>
            <a:ext cx="3922811" cy="133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00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9CB5E-DCA0-4ACB-87BA-BA4C1A7C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t>9</a:t>
            </a:fld>
            <a:endParaRPr lang="en-US" sz="1000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D8EC41-3CD5-44A4-AFBF-A0A356CD9A7B}"/>
              </a:ext>
            </a:extLst>
          </p:cNvPr>
          <p:cNvCxnSpPr/>
          <p:nvPr/>
        </p:nvCxnSpPr>
        <p:spPr>
          <a:xfrm flipV="1">
            <a:off x="107504" y="483518"/>
            <a:ext cx="4603750" cy="6350"/>
          </a:xfrm>
          <a:prstGeom prst="line">
            <a:avLst/>
          </a:prstGeom>
          <a:ln w="76200" cmpd="thickThin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2EDCD8CB-9C84-412D-BCFA-B2078BE5C272}"/>
              </a:ext>
            </a:extLst>
          </p:cNvPr>
          <p:cNvSpPr txBox="1"/>
          <p:nvPr/>
        </p:nvSpPr>
        <p:spPr>
          <a:xfrm>
            <a:off x="107504" y="51470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填充和步幅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911EEB2-7FFC-4504-B089-5D1FFCA59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26" y="3145422"/>
            <a:ext cx="3491880" cy="168224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3B0BA5C-0EDE-411E-80E8-541C308F70C8}"/>
              </a:ext>
            </a:extLst>
          </p:cNvPr>
          <p:cNvSpPr txBox="1"/>
          <p:nvPr/>
        </p:nvSpPr>
        <p:spPr>
          <a:xfrm>
            <a:off x="107504" y="2778482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步幅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345F6D0-F979-4135-A2AB-67A2C83AA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1020736"/>
            <a:ext cx="2952328" cy="123920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7A7F1249-83EB-42C3-BE8B-DFE0F0D0D7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826" y="935987"/>
            <a:ext cx="2874340" cy="165797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5D981DD-24A8-48BC-8F74-0268166BC3D1}"/>
              </a:ext>
            </a:extLst>
          </p:cNvPr>
          <p:cNvSpPr txBox="1"/>
          <p:nvPr/>
        </p:nvSpPr>
        <p:spPr>
          <a:xfrm>
            <a:off x="179512" y="642568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填充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200B53F-E766-43E1-B72F-F5ACF28589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6767" y="3003798"/>
            <a:ext cx="2910905" cy="139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173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g3MjhiOGVlN2ZkYjdlMzExMDA5MGE4ZWJmYWY3NmUifQ=="/>
</p:tagLst>
</file>

<file path=ppt/theme/theme1.xml><?xml version="1.0" encoding="utf-8"?>
<a:theme xmlns:a="http://schemas.openxmlformats.org/drawingml/2006/main" name="SCUT-WUSIE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545</Words>
  <Application>Microsoft Office PowerPoint</Application>
  <PresentationFormat>全屏显示(16:9)</PresentationFormat>
  <Paragraphs>106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FZSSJW--GB1-0</vt:lpstr>
      <vt:lpstr>SourceHanSansSC-Medium-Identity-H</vt:lpstr>
      <vt:lpstr>SourceHanSerifCN-Bold-Identity-H</vt:lpstr>
      <vt:lpstr>SourceHanSerifCN-Light-Identity-H</vt:lpstr>
      <vt:lpstr>SourceHanSerifSC-Regular-Identity-H</vt:lpstr>
      <vt:lpstr>SourceSerifPro-Regular-Identity-H</vt:lpstr>
      <vt:lpstr>STIXTwoText-Identity-H</vt:lpstr>
      <vt:lpstr>等线</vt:lpstr>
      <vt:lpstr>宋体</vt:lpstr>
      <vt:lpstr>Arial</vt:lpstr>
      <vt:lpstr>Calibri</vt:lpstr>
      <vt:lpstr>Courier New</vt:lpstr>
      <vt:lpstr>Times New Roman</vt:lpstr>
      <vt:lpstr>Wingdings</vt:lpstr>
      <vt:lpstr>SCUT-WUSIE</vt:lpstr>
      <vt:lpstr>卷积神经网络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283</cp:revision>
  <dcterms:created xsi:type="dcterms:W3CDTF">2020-07-09T02:40:00Z</dcterms:created>
  <dcterms:modified xsi:type="dcterms:W3CDTF">2023-04-17T13:25:41Z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2052-11.1.0.11830</vt:lpwstr>
  </property>
  <property fmtid="{D5CDD505-2E9C-101B-9397-08002B2CF9AE}" pid="3" name="ICV">
    <vt:lpwstr>2AC4F2C9BAD74E22A27488E7E92FB2B9</vt:lpwstr>
  </property>
</Properties>
</file>